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95" r:id="rId3"/>
    <p:sldId id="289" r:id="rId4"/>
    <p:sldId id="290" r:id="rId5"/>
    <p:sldId id="291" r:id="rId6"/>
    <p:sldId id="292" r:id="rId7"/>
    <p:sldId id="293" r:id="rId8"/>
    <p:sldId id="294" r:id="rId9"/>
  </p:sldIdLst>
  <p:sldSz cx="12192000" cy="6858000"/>
  <p:notesSz cx="6858000" cy="9144000"/>
  <p:embeddedFontLst>
    <p:embeddedFont>
      <p:font typeface="Century Gothic" panose="020B0502020202020204" pitchFamily="34" charset="0"/>
      <p:regular r:id="rId11"/>
      <p:bold r:id="rId12"/>
      <p:italic r:id="rId13"/>
      <p:boldItalic r:id="rId14"/>
    </p:embeddedFont>
    <p:embeddedFont>
      <p:font typeface="Gill Sans" panose="020B0604020202020204" charset="0"/>
      <p:regular r:id="rId15"/>
      <p:bold r:id="rId16"/>
    </p:embeddedFont>
    <p:embeddedFont>
      <p:font typeface="Noto Sans" panose="020B0502040504020204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6" roundtripDataSignature="AMtx7mjOrzpMJW4X/s4frQ8mLyf5uUNQ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2532940-1410-4763-B621-7EBA3C0C4BA5}">
  <a:tblStyle styleId="{A2532940-1410-4763-B621-7EBA3C0C4BA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8A306A6A-B018-4578-80DA-119CF8D1F03E}" styleName="Table_1">
    <a:wholeTbl>
      <a:tcTxStyle b="off" i="off">
        <a:font>
          <a:latin typeface="Century Gothic"/>
          <a:ea typeface="Century Gothic"/>
          <a:cs typeface="Century Gothic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A09FBF2-5BE7-4D67-B35C-F62DC6923CDB}" styleName="Table_2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57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56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56aa60026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256aa60026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85480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56aa60026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256aa60026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11086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56aa60026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256aa60026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973378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56aa60026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256aa60026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57258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56aa60026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256aa60026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09790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56aa60026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256aa60026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4744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56aa60026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256aa60026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74298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7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17"/>
          <p:cNvSpPr txBox="1"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Gill Sans"/>
              <a:buNone/>
              <a:defRPr sz="36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7"/>
          <p:cNvSpPr txBox="1"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472"/>
              <a:buNone/>
              <a:defRPr sz="1600" cap="none">
                <a:solidFill>
                  <a:schemeClr val="accent2"/>
                </a:solidFill>
              </a:defRPr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104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7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9F276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7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9F276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7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1644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/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3;p18"/>
          <p:cNvSpPr txBox="1"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8"/>
          <p:cNvSpPr txBox="1">
            <a:spLocks noGrp="1"/>
          </p:cNvSpPr>
          <p:nvPr>
            <p:ph type="body" idx="1"/>
          </p:nvPr>
        </p:nvSpPr>
        <p:spPr>
          <a:xfrm>
            <a:off x="581192" y="2180496"/>
            <a:ext cx="11029615" cy="36783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375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25" name="Google Shape;25;p18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8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08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9"/>
          <p:cNvSpPr/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19"/>
          <p:cNvSpPr txBox="1"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Gill Sans"/>
              <a:buNone/>
              <a:defRPr sz="3600" b="0" cap="none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9"/>
          <p:cNvSpPr txBox="1"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56"/>
              <a:buNone/>
              <a:defRPr sz="1800" cap="none">
                <a:solidFill>
                  <a:schemeClr val="accent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288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2" name="Google Shape;32;p19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9F276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9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9F276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9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0"/>
          <p:cNvSpPr/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0"/>
          <p:cNvSpPr txBox="1"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body" idx="1"/>
          </p:nvPr>
        </p:nvSpPr>
        <p:spPr>
          <a:xfrm>
            <a:off x="581193" y="2228003"/>
            <a:ext cx="5422390" cy="3633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375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39" name="Google Shape;39;p20"/>
          <p:cNvSpPr txBox="1">
            <a:spLocks noGrp="1"/>
          </p:cNvSpPr>
          <p:nvPr>
            <p:ph type="body" idx="2"/>
          </p:nvPr>
        </p:nvSpPr>
        <p:spPr>
          <a:xfrm>
            <a:off x="6188417" y="2228003"/>
            <a:ext cx="5422392" cy="3633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3375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40" name="Google Shape;40;p20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0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/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21"/>
          <p:cNvSpPr txBox="1"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024"/>
              <a:buNone/>
              <a:defRPr sz="2200" b="0">
                <a:solidFill>
                  <a:schemeClr val="accent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472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body" idx="2"/>
          </p:nvPr>
        </p:nvSpPr>
        <p:spPr>
          <a:xfrm>
            <a:off x="581194" y="2926052"/>
            <a:ext cx="5393100" cy="2934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375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48" name="Google Shape;48;p21"/>
          <p:cNvSpPr txBox="1">
            <a:spLocks noGrp="1"/>
          </p:cNvSpPr>
          <p:nvPr>
            <p:ph type="body" idx="3"/>
          </p:nvPr>
        </p:nvSpPr>
        <p:spPr>
          <a:xfrm>
            <a:off x="6523735" y="2250892"/>
            <a:ext cx="5087073" cy="553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024"/>
              <a:buNone/>
              <a:defRPr sz="2200" b="0">
                <a:solidFill>
                  <a:schemeClr val="accent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4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472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4"/>
          </p:nvPr>
        </p:nvSpPr>
        <p:spPr>
          <a:xfrm>
            <a:off x="6217709" y="2926052"/>
            <a:ext cx="5393100" cy="2934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375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2"/>
          <p:cNvSpPr/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3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3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3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4"/>
          <p:cNvSpPr/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24"/>
          <p:cNvSpPr txBox="1"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F276A"/>
              </a:buClr>
              <a:buSzPts val="2000"/>
              <a:buFont typeface="Gill Sans"/>
              <a:buNone/>
              <a:defRPr sz="2000" b="0">
                <a:solidFill>
                  <a:srgbClr val="9F276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4"/>
          <p:cNvSpPr txBox="1">
            <a:spLocks noGrp="1"/>
          </p:cNvSpPr>
          <p:nvPr>
            <p:ph type="body" idx="1"/>
          </p:nvPr>
        </p:nvSpPr>
        <p:spPr>
          <a:xfrm>
            <a:off x="447816" y="601200"/>
            <a:ext cx="11292840" cy="42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4544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40"/>
              <a:buChar char="◼"/>
              <a:defRPr sz="2000">
                <a:solidFill>
                  <a:schemeClr val="dk2"/>
                </a:solidFill>
              </a:defRPr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 sz="1800">
                <a:solidFill>
                  <a:schemeClr val="dk2"/>
                </a:solidFill>
              </a:defRPr>
            </a:lvl2pPr>
            <a:lvl3pPr marL="1371600" lvl="2" indent="-322072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Char char="◼"/>
              <a:defRPr sz="1600">
                <a:solidFill>
                  <a:schemeClr val="dk2"/>
                </a:solidFill>
              </a:defRPr>
            </a:lvl3pPr>
            <a:lvl4pPr marL="1828800" lvl="3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4pPr>
            <a:lvl5pPr marL="2286000" lvl="4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5pPr>
            <a:lvl6pPr marL="2743200" lvl="5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6pPr>
            <a:lvl7pPr marL="3200400" lvl="6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7pPr>
            <a:lvl8pPr marL="3657600" lvl="7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8pPr>
            <a:lvl9pPr marL="4114800" lvl="8" indent="-310388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288"/>
              <a:buChar char="◼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24"/>
          <p:cNvSpPr txBox="1">
            <a:spLocks noGrp="1"/>
          </p:cNvSpPr>
          <p:nvPr>
            <p:ph type="body" idx="2"/>
          </p:nvPr>
        </p:nvSpPr>
        <p:spPr>
          <a:xfrm>
            <a:off x="5740823" y="5262296"/>
            <a:ext cx="5869987" cy="6895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r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SzPts val="1012"/>
              <a:buNone/>
              <a:defRPr sz="11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012"/>
              <a:buNone/>
              <a:defRPr sz="1100"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2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828"/>
              <a:buNone/>
              <a:defRPr sz="900"/>
            </a:lvl9pPr>
          </a:lstStyle>
          <a:p>
            <a:endParaRPr/>
          </a:p>
        </p:txBody>
      </p:sp>
      <p:sp>
        <p:nvSpPr>
          <p:cNvPr id="68" name="Google Shape;68;p24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9F276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4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9F276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5"/>
          <p:cNvSpPr txBox="1"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Gill Sans"/>
              <a:buNone/>
              <a:defRPr sz="2400" b="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5"/>
          <p:cNvSpPr>
            <a:spLocks noGrp="1"/>
          </p:cNvSpPr>
          <p:nvPr>
            <p:ph type="pic" idx="2"/>
          </p:nvPr>
        </p:nvSpPr>
        <p:spPr>
          <a:xfrm>
            <a:off x="447817" y="599725"/>
            <a:ext cx="11290859" cy="3557252"/>
          </a:xfrm>
          <a:prstGeom prst="rect">
            <a:avLst/>
          </a:prstGeom>
          <a:noFill/>
          <a:ln>
            <a:noFill/>
          </a:ln>
        </p:spPr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81192" y="5260127"/>
            <a:ext cx="11029617" cy="5986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1104"/>
              <a:buNone/>
              <a:defRPr sz="1200"/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92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828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828"/>
              <a:buNone/>
              <a:defRPr sz="9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6"/>
          <p:cNvSpPr/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 txBox="1">
            <a:spLocks noGrp="1"/>
          </p:cNvSpPr>
          <p:nvPr>
            <p:ph type="body" idx="1"/>
          </p:nvPr>
        </p:nvSpPr>
        <p:spPr>
          <a:xfrm rot="5400000">
            <a:off x="4334603" y="-1417408"/>
            <a:ext cx="3522794" cy="1102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375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22072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72"/>
              <a:buChar char="◼"/>
              <a:defRPr/>
            </a:lvl2pPr>
            <a:lvl3pPr marL="1371600" lvl="2" indent="-310388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88"/>
              <a:buChar char="◼"/>
              <a:defRPr/>
            </a:lvl3pPr>
            <a:lvl4pPr marL="1828800" lvl="3" indent="-298703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Char char="◼"/>
              <a:defRPr/>
            </a:lvl4pPr>
            <a:lvl5pPr marL="2286000" lvl="4" indent="-298704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104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82" name="Google Shape;82;p26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7"/>
          <p:cNvSpPr/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 rot="5400000">
            <a:off x="7249746" y="2265181"/>
            <a:ext cx="5183073" cy="2004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2131526" y="-680877"/>
            <a:ext cx="5183073" cy="789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375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656"/>
              <a:buChar char="◼"/>
              <a:defRPr/>
            </a:lvl1pPr>
            <a:lvl2pPr marL="914400" lvl="1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2pPr>
            <a:lvl3pPr marL="1371600" lvl="2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3pPr>
            <a:lvl4pPr marL="1828800" lvl="3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4pPr>
            <a:lvl5pPr marL="2286000" lvl="4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5pPr>
            <a:lvl6pPr marL="2743200" lvl="5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6pPr>
            <a:lvl7pPr marL="3200400" lvl="6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7pPr>
            <a:lvl8pPr marL="3657600" lvl="7" indent="-333756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56"/>
              <a:buChar char="◼"/>
              <a:defRPr/>
            </a:lvl8pPr>
            <a:lvl9pPr marL="4114800" lvl="8" indent="-333756"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56"/>
              <a:buChar char="◼"/>
              <a:defRPr/>
            </a:lvl9pPr>
          </a:lstStyle>
          <a:p>
            <a:endParaRPr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993673" y="5956137"/>
            <a:ext cx="132814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9F276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774923" y="5951811"/>
            <a:ext cx="789627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10446615" y="5956137"/>
            <a:ext cx="116419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9F276A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2F7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6"/>
          <p:cNvSpPr txBox="1"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Gill Sans"/>
              <a:buNone/>
              <a:defRPr sz="28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6"/>
          <p:cNvSpPr txBox="1"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marR="0" lvl="0" indent="-333756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656"/>
              <a:buFont typeface="Noto Sans"/>
              <a:buChar char="◼"/>
              <a:defRPr sz="18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22072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472"/>
              <a:buFont typeface="Noto Sans"/>
              <a:buChar char="◼"/>
              <a:defRPr sz="16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103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288"/>
              <a:buFont typeface="Noto Sans"/>
              <a:buChar char="◼"/>
              <a:defRPr sz="14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298703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"/>
              <a:buChar char="◼"/>
              <a:defRPr sz="12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298704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"/>
              <a:buChar char="◼"/>
              <a:defRPr sz="12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298704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"/>
              <a:buChar char="◼"/>
              <a:defRPr sz="12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298704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"/>
              <a:buChar char="◼"/>
              <a:defRPr sz="12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298703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ts val="1104"/>
              <a:buFont typeface="Noto Sans"/>
              <a:buChar char="◼"/>
              <a:defRPr sz="12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298703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2"/>
              </a:buClr>
              <a:buSzPts val="1104"/>
              <a:buFont typeface="Noto Sans"/>
              <a:buChar char="◼"/>
              <a:defRPr sz="1200" b="0" i="0" u="none" strike="noStrike" cap="none">
                <a:solidFill>
                  <a:schemeClr val="dk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6"/>
          <p:cNvSpPr txBox="1">
            <a:spLocks noGrp="1"/>
          </p:cNvSpPr>
          <p:nvPr>
            <p:ph type="dt" idx="10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6"/>
          <p:cNvSpPr txBox="1">
            <a:spLocks noGrp="1"/>
          </p:cNvSpPr>
          <p:nvPr>
            <p:ph type="ftr" idx="11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6"/>
          <p:cNvSpPr txBox="1">
            <a:spLocks noGrp="1"/>
          </p:cNvSpPr>
          <p:nvPr>
            <p:ph type="sldNum" idx="12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" name="Google Shape;11;p16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16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16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"/>
          <p:cNvSpPr txBox="1"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Gill Sans"/>
              <a:buNone/>
            </a:pPr>
            <a:r>
              <a:rPr lang="en-GB" dirty="0"/>
              <a:t>Careers Programme 2023-2024</a:t>
            </a:r>
            <a:endParaRPr dirty="0"/>
          </a:p>
        </p:txBody>
      </p:sp>
      <p:sp>
        <p:nvSpPr>
          <p:cNvPr id="97" name="Google Shape;97;p1"/>
          <p:cNvSpPr txBox="1"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72"/>
              <a:buNone/>
            </a:pPr>
            <a:r>
              <a:rPr lang="en-GB"/>
              <a:t> </a:t>
            </a:r>
            <a:endParaRPr/>
          </a:p>
        </p:txBody>
      </p:sp>
      <p:pic>
        <p:nvPicPr>
          <p:cNvPr id="98" name="Google Shape;98;p1" descr="Image result for the holmesdale school"/>
          <p:cNvPicPr preferRelativeResize="0"/>
          <p:nvPr/>
        </p:nvPicPr>
        <p:blipFill rotWithShape="1">
          <a:blip r:embed="rId3">
            <a:alphaModFix/>
          </a:blip>
          <a:srcRect t="23299" b="23280"/>
          <a:stretch/>
        </p:blipFill>
        <p:spPr>
          <a:xfrm>
            <a:off x="740819" y="717704"/>
            <a:ext cx="4966806" cy="1040233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"/>
          <p:cNvSpPr txBox="1"/>
          <p:nvPr/>
        </p:nvSpPr>
        <p:spPr>
          <a:xfrm>
            <a:off x="0" y="6488668"/>
            <a:ext cx="12192000" cy="36933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ENGAGEMENT 			CHARACTER 			COMMUNITY 			OWNERSHIP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0" y="5855110"/>
            <a:ext cx="12192000" cy="484461"/>
          </a:xfrm>
          <a:prstGeom prst="rect">
            <a:avLst/>
          </a:prstGeom>
          <a:solidFill>
            <a:schemeClr val="lt1"/>
          </a:solidFill>
          <a:ln w="2222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026" name="Picture 2" descr="Circle&#10;&#10;Description automatically generated with medium confidence">
            <a:extLst>
              <a:ext uri="{FF2B5EF4-FFF2-40B4-BE49-F238E27FC236}">
                <a16:creationId xmlns:a16="http://schemas.microsoft.com/office/drawing/2014/main" id="{9B03DD3E-7CEA-985A-354C-CDD725C4E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798" y="3375855"/>
            <a:ext cx="2122780" cy="218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56aa600266_0_6"/>
          <p:cNvSpPr txBox="1">
            <a:spLocks noGrp="1"/>
          </p:cNvSpPr>
          <p:nvPr>
            <p:ph type="title" idx="4294967295"/>
          </p:nvPr>
        </p:nvSpPr>
        <p:spPr>
          <a:xfrm>
            <a:off x="435006" y="-226900"/>
            <a:ext cx="1102995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entury Gothic"/>
              <a:buNone/>
            </a:pPr>
            <a:r>
              <a:rPr lang="en-GB" dirty="0">
                <a:solidFill>
                  <a:schemeClr val="tx1"/>
                </a:solidFill>
              </a:rPr>
              <a:t>Gatsby Benchmarks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388" name="Google Shape;388;g256aa600266_0_6"/>
          <p:cNvSpPr txBox="1"/>
          <p:nvPr/>
        </p:nvSpPr>
        <p:spPr>
          <a:xfrm>
            <a:off x="0" y="6488668"/>
            <a:ext cx="12192000" cy="3693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ENGAGEMENT 		CHARACTER 		COMMUNITY 		OWNERSHIP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2" descr="Circle&#10;&#10;Description automatically generated with medium confidence">
            <a:extLst>
              <a:ext uri="{FF2B5EF4-FFF2-40B4-BE49-F238E27FC236}">
                <a16:creationId xmlns:a16="http://schemas.microsoft.com/office/drawing/2014/main" id="{43857860-EED1-0EC8-9698-263AF2E78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0285" y="12441"/>
            <a:ext cx="591715" cy="61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96714F-E0FB-E4A4-31B9-AC28740BAD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006" y="622661"/>
            <a:ext cx="11321988" cy="564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415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56aa600266_0_6"/>
          <p:cNvSpPr txBox="1">
            <a:spLocks noGrp="1"/>
          </p:cNvSpPr>
          <p:nvPr>
            <p:ph type="title" idx="4294967295"/>
          </p:nvPr>
        </p:nvSpPr>
        <p:spPr>
          <a:xfrm>
            <a:off x="435006" y="-226900"/>
            <a:ext cx="1102995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entury Gothic"/>
              <a:buNone/>
            </a:pPr>
            <a:r>
              <a:rPr lang="en-GB" dirty="0">
                <a:solidFill>
                  <a:schemeClr val="tx1"/>
                </a:solidFill>
              </a:rPr>
              <a:t>Programme of Study for Year 7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388" name="Google Shape;388;g256aa600266_0_6"/>
          <p:cNvSpPr txBox="1"/>
          <p:nvPr/>
        </p:nvSpPr>
        <p:spPr>
          <a:xfrm>
            <a:off x="0" y="6488668"/>
            <a:ext cx="12192000" cy="3693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ENGAGEMENT 		CHARACTER 		COMMUNITY 		OWNERSHIP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2" descr="Circle&#10;&#10;Description automatically generated with medium confidence">
            <a:extLst>
              <a:ext uri="{FF2B5EF4-FFF2-40B4-BE49-F238E27FC236}">
                <a16:creationId xmlns:a16="http://schemas.microsoft.com/office/drawing/2014/main" id="{43857860-EED1-0EC8-9698-263AF2E78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0285" y="12441"/>
            <a:ext cx="591715" cy="61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4A71E8A-3744-C120-8DC7-560C686C67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813114"/>
              </p:ext>
            </p:extLst>
          </p:nvPr>
        </p:nvGraphicFramePr>
        <p:xfrm>
          <a:off x="621436" y="719666"/>
          <a:ext cx="10843518" cy="3132955"/>
        </p:xfrm>
        <a:graphic>
          <a:graphicData uri="http://schemas.openxmlformats.org/drawingml/2006/table">
            <a:tbl>
              <a:tblPr firstRow="1" bandRow="1">
                <a:tableStyleId>{A2532940-1410-4763-B621-7EBA3C0C4BA5}</a:tableStyleId>
              </a:tblPr>
              <a:tblGrid>
                <a:gridCol w="1807253">
                  <a:extLst>
                    <a:ext uri="{9D8B030D-6E8A-4147-A177-3AD203B41FA5}">
                      <a16:colId xmlns:a16="http://schemas.microsoft.com/office/drawing/2014/main" val="146212051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2106565638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1638600351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801098735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58541494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3089475663"/>
                    </a:ext>
                  </a:extLst>
                </a:gridCol>
              </a:tblGrid>
              <a:tr h="425553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672354"/>
                  </a:ext>
                </a:extLst>
              </a:tr>
              <a:tr h="2707402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Computing, History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Questionnaire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Geography (GB1, 3, 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Apprenticeship Week (GB5)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MFL, Personal Development, English, DT (GB1, 3, 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Fair (GB3, 5, 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Careers Week (GB4, 5)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Values (GB1, 3, 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Art, PE/Sport, Maths, Science (GB1, 3, 4)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6462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9123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56aa600266_0_6"/>
          <p:cNvSpPr txBox="1">
            <a:spLocks noGrp="1"/>
          </p:cNvSpPr>
          <p:nvPr>
            <p:ph type="title" idx="4294967295"/>
          </p:nvPr>
        </p:nvSpPr>
        <p:spPr>
          <a:xfrm>
            <a:off x="435006" y="-226900"/>
            <a:ext cx="1102995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entury Gothic"/>
              <a:buNone/>
            </a:pPr>
            <a:r>
              <a:rPr lang="en-GB" dirty="0">
                <a:solidFill>
                  <a:schemeClr val="tx1"/>
                </a:solidFill>
              </a:rPr>
              <a:t>Programme of Study for Year 8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388" name="Google Shape;388;g256aa600266_0_6"/>
          <p:cNvSpPr txBox="1"/>
          <p:nvPr/>
        </p:nvSpPr>
        <p:spPr>
          <a:xfrm>
            <a:off x="0" y="6488668"/>
            <a:ext cx="12192000" cy="3693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ENGAGEMENT 		CHARACTER 		COMMUNITY 		OWNERSHIP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2" descr="Circle&#10;&#10;Description automatically generated with medium confidence">
            <a:extLst>
              <a:ext uri="{FF2B5EF4-FFF2-40B4-BE49-F238E27FC236}">
                <a16:creationId xmlns:a16="http://schemas.microsoft.com/office/drawing/2014/main" id="{43857860-EED1-0EC8-9698-263AF2E78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0285" y="12441"/>
            <a:ext cx="591715" cy="61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4A71E8A-3744-C120-8DC7-560C686C67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491637"/>
              </p:ext>
            </p:extLst>
          </p:nvPr>
        </p:nvGraphicFramePr>
        <p:xfrm>
          <a:off x="621436" y="719666"/>
          <a:ext cx="10843518" cy="3132955"/>
        </p:xfrm>
        <a:graphic>
          <a:graphicData uri="http://schemas.openxmlformats.org/drawingml/2006/table">
            <a:tbl>
              <a:tblPr firstRow="1" bandRow="1">
                <a:tableStyleId>{A2532940-1410-4763-B621-7EBA3C0C4BA5}</a:tableStyleId>
              </a:tblPr>
              <a:tblGrid>
                <a:gridCol w="1807253">
                  <a:extLst>
                    <a:ext uri="{9D8B030D-6E8A-4147-A177-3AD203B41FA5}">
                      <a16:colId xmlns:a16="http://schemas.microsoft.com/office/drawing/2014/main" val="146212051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2106565638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1638600351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801098735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58541494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3089475663"/>
                    </a:ext>
                  </a:extLst>
                </a:gridCol>
              </a:tblGrid>
              <a:tr h="425553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672354"/>
                  </a:ext>
                </a:extLst>
              </a:tr>
              <a:tr h="2707402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Computing, History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Questionnaire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Provider Access1 (GB3, 7) UTC Waterfront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Geography (GB1, 3, 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Apprenticeship Week (GB5)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MFL, Personal Development, English, DT (GB1, 3, 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Fair (GB3, 5, 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Careers Week (GB4, 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Values (GB1, 3, 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Art, PE/Sport, Maths, Science (GB1, 3, 4)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6462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3727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56aa600266_0_6"/>
          <p:cNvSpPr txBox="1">
            <a:spLocks noGrp="1"/>
          </p:cNvSpPr>
          <p:nvPr>
            <p:ph type="title" idx="4294967295"/>
          </p:nvPr>
        </p:nvSpPr>
        <p:spPr>
          <a:xfrm>
            <a:off x="435006" y="-226900"/>
            <a:ext cx="1102995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entury Gothic"/>
              <a:buNone/>
            </a:pPr>
            <a:r>
              <a:rPr lang="en-GB" dirty="0">
                <a:solidFill>
                  <a:schemeClr val="tx1"/>
                </a:solidFill>
              </a:rPr>
              <a:t>Programme of Study for Year 9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388" name="Google Shape;388;g256aa600266_0_6"/>
          <p:cNvSpPr txBox="1"/>
          <p:nvPr/>
        </p:nvSpPr>
        <p:spPr>
          <a:xfrm>
            <a:off x="0" y="6488668"/>
            <a:ext cx="12192000" cy="3693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ENGAGEMENT 		CHARACTER 		COMMUNITY 		OWNERSHIP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2" descr="Circle&#10;&#10;Description automatically generated with medium confidence">
            <a:extLst>
              <a:ext uri="{FF2B5EF4-FFF2-40B4-BE49-F238E27FC236}">
                <a16:creationId xmlns:a16="http://schemas.microsoft.com/office/drawing/2014/main" id="{43857860-EED1-0EC8-9698-263AF2E78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0285" y="12441"/>
            <a:ext cx="591715" cy="61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4A71E8A-3744-C120-8DC7-560C686C67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920093"/>
              </p:ext>
            </p:extLst>
          </p:nvPr>
        </p:nvGraphicFramePr>
        <p:xfrm>
          <a:off x="621436" y="719666"/>
          <a:ext cx="10843518" cy="3132955"/>
        </p:xfrm>
        <a:graphic>
          <a:graphicData uri="http://schemas.openxmlformats.org/drawingml/2006/table">
            <a:tbl>
              <a:tblPr firstRow="1" bandRow="1">
                <a:tableStyleId>{A2532940-1410-4763-B621-7EBA3C0C4BA5}</a:tableStyleId>
              </a:tblPr>
              <a:tblGrid>
                <a:gridCol w="1807253">
                  <a:extLst>
                    <a:ext uri="{9D8B030D-6E8A-4147-A177-3AD203B41FA5}">
                      <a16:colId xmlns:a16="http://schemas.microsoft.com/office/drawing/2014/main" val="146212051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2106565638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1638600351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801098735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58541494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3089475663"/>
                    </a:ext>
                  </a:extLst>
                </a:gridCol>
              </a:tblGrid>
              <a:tr h="425553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672354"/>
                  </a:ext>
                </a:extLst>
              </a:tr>
              <a:tr h="2707402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Computing, History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Questionnaire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ASK Apprenticeships (GB1, 2, 3, 4, 7) 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Geography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Provider Access 2 (GB1, 2, 3, 4, 7) </a:t>
                      </a:r>
                      <a:r>
                        <a:rPr lang="en-GB" dirty="0" err="1">
                          <a:latin typeface="Gill Sans" panose="020B0604020202020204" charset="0"/>
                        </a:rPr>
                        <a:t>MidKent</a:t>
                      </a:r>
                      <a:r>
                        <a:rPr lang="en-GB" dirty="0">
                          <a:latin typeface="Gill Sans" panose="020B0604020202020204" charset="0"/>
                        </a:rPr>
                        <a:t> College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Apprenticeship Week (GB5)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MFL, Personal Development, English, DT (GB1, 3, 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Fair (GB3, 5, 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Careers Week (GB4, 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Values (GB1, 3, 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Art, PE/Sport, Maths, Science (GB1, 3, 4)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6462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1281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56aa600266_0_6"/>
          <p:cNvSpPr txBox="1">
            <a:spLocks noGrp="1"/>
          </p:cNvSpPr>
          <p:nvPr>
            <p:ph type="title" idx="4294967295"/>
          </p:nvPr>
        </p:nvSpPr>
        <p:spPr>
          <a:xfrm>
            <a:off x="435006" y="-226900"/>
            <a:ext cx="1102995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entury Gothic"/>
              <a:buNone/>
            </a:pPr>
            <a:r>
              <a:rPr lang="en-GB" dirty="0">
                <a:solidFill>
                  <a:schemeClr val="tx1"/>
                </a:solidFill>
              </a:rPr>
              <a:t>Programme of Study for Year 10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388" name="Google Shape;388;g256aa600266_0_6"/>
          <p:cNvSpPr txBox="1"/>
          <p:nvPr/>
        </p:nvSpPr>
        <p:spPr>
          <a:xfrm>
            <a:off x="0" y="6488668"/>
            <a:ext cx="12192000" cy="3693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ENGAGEMENT 		CHARACTER 		COMMUNITY 		OWNERSHIP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2" descr="Circle&#10;&#10;Description automatically generated with medium confidence">
            <a:extLst>
              <a:ext uri="{FF2B5EF4-FFF2-40B4-BE49-F238E27FC236}">
                <a16:creationId xmlns:a16="http://schemas.microsoft.com/office/drawing/2014/main" id="{43857860-EED1-0EC8-9698-263AF2E78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0285" y="12441"/>
            <a:ext cx="591715" cy="61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4A71E8A-3744-C120-8DC7-560C686C67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071106"/>
              </p:ext>
            </p:extLst>
          </p:nvPr>
        </p:nvGraphicFramePr>
        <p:xfrm>
          <a:off x="621436" y="719666"/>
          <a:ext cx="10843518" cy="3132955"/>
        </p:xfrm>
        <a:graphic>
          <a:graphicData uri="http://schemas.openxmlformats.org/drawingml/2006/table">
            <a:tbl>
              <a:tblPr firstRow="1" bandRow="1">
                <a:tableStyleId>{A2532940-1410-4763-B621-7EBA3C0C4BA5}</a:tableStyleId>
              </a:tblPr>
              <a:tblGrid>
                <a:gridCol w="1807253">
                  <a:extLst>
                    <a:ext uri="{9D8B030D-6E8A-4147-A177-3AD203B41FA5}">
                      <a16:colId xmlns:a16="http://schemas.microsoft.com/office/drawing/2014/main" val="146212051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2106565638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1638600351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801098735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58541494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3089475663"/>
                    </a:ext>
                  </a:extLst>
                </a:gridCol>
              </a:tblGrid>
              <a:tr h="425553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672354"/>
                  </a:ext>
                </a:extLst>
              </a:tr>
              <a:tr h="2707402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Computing, History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Questionnaire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ASK Apprenticeships (GB1, 2, 3, 4, 7)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Geography, Business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Apprenticeship Week (GB5)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MFL, Personal Development, English, DT, Health &amp; Social Care (GB1, 3, 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Fair (GB3, 5, 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Careers Week (GB4, 5)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Values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Work Experience (GB6)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Art, PE/Sport, Finance, Maths, Science (GB1, 3, 4)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6462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1970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56aa600266_0_6"/>
          <p:cNvSpPr txBox="1">
            <a:spLocks noGrp="1"/>
          </p:cNvSpPr>
          <p:nvPr>
            <p:ph type="title" idx="4294967295"/>
          </p:nvPr>
        </p:nvSpPr>
        <p:spPr>
          <a:xfrm>
            <a:off x="435006" y="-226900"/>
            <a:ext cx="1102995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entury Gothic"/>
              <a:buNone/>
            </a:pPr>
            <a:r>
              <a:rPr lang="en-GB" dirty="0">
                <a:solidFill>
                  <a:schemeClr val="tx1"/>
                </a:solidFill>
              </a:rPr>
              <a:t>Programme of Study for Year 11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388" name="Google Shape;388;g256aa600266_0_6"/>
          <p:cNvSpPr txBox="1"/>
          <p:nvPr/>
        </p:nvSpPr>
        <p:spPr>
          <a:xfrm>
            <a:off x="0" y="6488668"/>
            <a:ext cx="12192000" cy="3693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ENGAGEMENT 		CHARACTER 		COMMUNITY 		OWNERSHIP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2" descr="Circle&#10;&#10;Description automatically generated with medium confidence">
            <a:extLst>
              <a:ext uri="{FF2B5EF4-FFF2-40B4-BE49-F238E27FC236}">
                <a16:creationId xmlns:a16="http://schemas.microsoft.com/office/drawing/2014/main" id="{43857860-EED1-0EC8-9698-263AF2E78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0285" y="12441"/>
            <a:ext cx="591715" cy="61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4A71E8A-3744-C120-8DC7-560C686C67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656195"/>
              </p:ext>
            </p:extLst>
          </p:nvPr>
        </p:nvGraphicFramePr>
        <p:xfrm>
          <a:off x="621436" y="719666"/>
          <a:ext cx="10843518" cy="3717393"/>
        </p:xfrm>
        <a:graphic>
          <a:graphicData uri="http://schemas.openxmlformats.org/drawingml/2006/table">
            <a:tbl>
              <a:tblPr firstRow="1" bandRow="1">
                <a:tableStyleId>{A2532940-1410-4763-B621-7EBA3C0C4BA5}</a:tableStyleId>
              </a:tblPr>
              <a:tblGrid>
                <a:gridCol w="1807253">
                  <a:extLst>
                    <a:ext uri="{9D8B030D-6E8A-4147-A177-3AD203B41FA5}">
                      <a16:colId xmlns:a16="http://schemas.microsoft.com/office/drawing/2014/main" val="146212051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2106565638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1638600351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801098735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58541494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3089475663"/>
                    </a:ext>
                  </a:extLst>
                </a:gridCol>
              </a:tblGrid>
              <a:tr h="425553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672354"/>
                  </a:ext>
                </a:extLst>
              </a:tr>
              <a:tr h="2707402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Computing, History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Questionnaire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Provider Access 2 (GB3, 7) UTC Waterfront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Geography, Business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Interviews (GB8)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Sixth Form Open Evening/Info session (GB3, 8)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Ask Apprentice Workshops (GB1, 2, 3, 4, 5 7, 8)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Apprenticeship Week (GB5)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MFL, Personal Development, English, DT, Health &amp; Social Care (GB1, 3, 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Fair (GB3, 5, 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Careers Week (GB4, 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Values (GB1, 3, 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Art, PE/Sport, Finance, Maths, Science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Year 11 6</a:t>
                      </a:r>
                      <a:r>
                        <a:rPr lang="en-GB" baseline="30000" dirty="0">
                          <a:latin typeface="Gill Sans" panose="020B0604020202020204" charset="0"/>
                        </a:rPr>
                        <a:t>th</a:t>
                      </a:r>
                      <a:r>
                        <a:rPr lang="en-GB" dirty="0">
                          <a:latin typeface="Gill Sans" panose="020B0604020202020204" charset="0"/>
                        </a:rPr>
                        <a:t> Form taster sessions (GB3, 7)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6462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6058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56aa600266_0_6"/>
          <p:cNvSpPr txBox="1">
            <a:spLocks noGrp="1"/>
          </p:cNvSpPr>
          <p:nvPr>
            <p:ph type="title" idx="4294967295"/>
          </p:nvPr>
        </p:nvSpPr>
        <p:spPr>
          <a:xfrm>
            <a:off x="435006" y="-226900"/>
            <a:ext cx="1102995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600"/>
              <a:buFont typeface="Century Gothic"/>
              <a:buNone/>
            </a:pPr>
            <a:r>
              <a:rPr lang="en-GB" dirty="0">
                <a:solidFill>
                  <a:schemeClr val="tx1"/>
                </a:solidFill>
              </a:rPr>
              <a:t>Programme of Study for Sixth Form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388" name="Google Shape;388;g256aa600266_0_6"/>
          <p:cNvSpPr txBox="1"/>
          <p:nvPr/>
        </p:nvSpPr>
        <p:spPr>
          <a:xfrm>
            <a:off x="0" y="6488668"/>
            <a:ext cx="12192000" cy="3693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lt1"/>
                </a:solidFill>
                <a:latin typeface="Gill Sans"/>
                <a:ea typeface="Gill Sans"/>
                <a:cs typeface="Gill Sans"/>
                <a:sym typeface="Gill Sans"/>
              </a:rPr>
              <a:t>ENGAGEMENT 		CHARACTER 		COMMUNITY 		OWNERSHIP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2" descr="Circle&#10;&#10;Description automatically generated with medium confidence">
            <a:extLst>
              <a:ext uri="{FF2B5EF4-FFF2-40B4-BE49-F238E27FC236}">
                <a16:creationId xmlns:a16="http://schemas.microsoft.com/office/drawing/2014/main" id="{43857860-EED1-0EC8-9698-263AF2E78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0285" y="12441"/>
            <a:ext cx="591715" cy="61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4A71E8A-3744-C120-8DC7-560C686C67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074374"/>
              </p:ext>
            </p:extLst>
          </p:nvPr>
        </p:nvGraphicFramePr>
        <p:xfrm>
          <a:off x="621436" y="719666"/>
          <a:ext cx="10843518" cy="4570833"/>
        </p:xfrm>
        <a:graphic>
          <a:graphicData uri="http://schemas.openxmlformats.org/drawingml/2006/table">
            <a:tbl>
              <a:tblPr firstRow="1" bandRow="1">
                <a:tableStyleId>{A2532940-1410-4763-B621-7EBA3C0C4BA5}</a:tableStyleId>
              </a:tblPr>
              <a:tblGrid>
                <a:gridCol w="1807253">
                  <a:extLst>
                    <a:ext uri="{9D8B030D-6E8A-4147-A177-3AD203B41FA5}">
                      <a16:colId xmlns:a16="http://schemas.microsoft.com/office/drawing/2014/main" val="146212051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2106565638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1638600351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801098735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585414949"/>
                    </a:ext>
                  </a:extLst>
                </a:gridCol>
                <a:gridCol w="1807253">
                  <a:extLst>
                    <a:ext uri="{9D8B030D-6E8A-4147-A177-3AD203B41FA5}">
                      <a16:colId xmlns:a16="http://schemas.microsoft.com/office/drawing/2014/main" val="3089475663"/>
                    </a:ext>
                  </a:extLst>
                </a:gridCol>
              </a:tblGrid>
              <a:tr h="425553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672354"/>
                  </a:ext>
                </a:extLst>
              </a:tr>
              <a:tr h="2707402">
                <a:tc>
                  <a:txBody>
                    <a:bodyPr/>
                    <a:lstStyle/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Careers Questionnaire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Y12 Personal Statement Writing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Options at Post18 (GB1, 2, 3)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Y12 Ask Apprentice Workshops (GB1, 2, 3, 4, 5 7, 8)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Y13 Ask Apprentice Workshops (GB1, 2, 3, 4, 5 7, 8)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Business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Apprenticeship Week (GB5) (GB5)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Y13 Careers Interviews (GB8)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Health &amp; Social Care (GB1, 3, 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Fair (GB3, 5, 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National Careers Week (GB4, 5)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dirty="0">
                        <a:latin typeface="Gill Sans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dirty="0">
                          <a:latin typeface="Gill Sans" panose="020B0604020202020204" charset="0"/>
                        </a:rPr>
                        <a:t>Careers Weeks:</a:t>
                      </a: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Sport, Finance, Science (GB1, 3, 4)</a:t>
                      </a:r>
                    </a:p>
                    <a:p>
                      <a:endParaRPr lang="en-GB" dirty="0">
                        <a:latin typeface="Gill Sans" panose="020B0604020202020204" charset="0"/>
                      </a:endParaRPr>
                    </a:p>
                    <a:p>
                      <a:r>
                        <a:rPr lang="en-GB" dirty="0">
                          <a:latin typeface="Gill Sans" panose="020B0604020202020204" charset="0"/>
                        </a:rPr>
                        <a:t>Y12 Work Experience (GB6)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6462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022781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rgbClr val="000000"/>
      </a:dk1>
      <a:lt1>
        <a:srgbClr val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944</Words>
  <Application>Microsoft Office PowerPoint</Application>
  <PresentationFormat>Widescreen</PresentationFormat>
  <Paragraphs>184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Gill Sans</vt:lpstr>
      <vt:lpstr>Noto Sans</vt:lpstr>
      <vt:lpstr>Dividend</vt:lpstr>
      <vt:lpstr>Careers Programme 2023-2024</vt:lpstr>
      <vt:lpstr>Gatsby Benchmarks</vt:lpstr>
      <vt:lpstr>Programme of Study for Year 7</vt:lpstr>
      <vt:lpstr>Programme of Study for Year 8</vt:lpstr>
      <vt:lpstr>Programme of Study for Year 9</vt:lpstr>
      <vt:lpstr>Programme of Study for Year 10</vt:lpstr>
      <vt:lpstr>Programme of Study for Year 11</vt:lpstr>
      <vt:lpstr>Programme of Study for Sixth Form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Careers Programme</dc:title>
  <dc:creator>Carina Richardson</dc:creator>
  <cp:lastModifiedBy>Sam Naylor</cp:lastModifiedBy>
  <cp:revision>18</cp:revision>
  <dcterms:created xsi:type="dcterms:W3CDTF">2021-09-23T07:47:59Z</dcterms:created>
  <dcterms:modified xsi:type="dcterms:W3CDTF">2023-09-16T10:39:22Z</dcterms:modified>
</cp:coreProperties>
</file>